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68" r:id="rId2"/>
    <p:sldId id="269" r:id="rId3"/>
    <p:sldId id="258" r:id="rId4"/>
    <p:sldId id="272" r:id="rId5"/>
    <p:sldId id="259" r:id="rId6"/>
    <p:sldId id="277" r:id="rId7"/>
    <p:sldId id="282" r:id="rId8"/>
    <p:sldId id="283" r:id="rId9"/>
    <p:sldId id="284" r:id="rId10"/>
    <p:sldId id="289" r:id="rId11"/>
    <p:sldId id="288" r:id="rId12"/>
    <p:sldId id="285" r:id="rId13"/>
    <p:sldId id="290" r:id="rId14"/>
    <p:sldId id="291" r:id="rId15"/>
    <p:sldId id="292" r:id="rId16"/>
    <p:sldId id="293" r:id="rId17"/>
    <p:sldId id="286" r:id="rId18"/>
    <p:sldId id="294" r:id="rId19"/>
    <p:sldId id="295" r:id="rId20"/>
    <p:sldId id="296" r:id="rId21"/>
    <p:sldId id="297" r:id="rId22"/>
    <p:sldId id="298" r:id="rId23"/>
    <p:sldId id="299" r:id="rId24"/>
    <p:sldId id="265" r:id="rId25"/>
    <p:sldId id="266" r:id="rId26"/>
  </p:sldIdLst>
  <p:sldSz cx="18288000" cy="10287000"/>
  <p:notesSz cx="6858000" cy="9144000"/>
  <p:embeddedFontLst>
    <p:embeddedFont>
      <p:font typeface="나눔고딕" panose="020D0604000000000000" pitchFamily="34" charset="-127"/>
      <p:regular r:id="rId28"/>
      <p:bold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Abadi" panose="020B0604020104020204" pitchFamily="34" charset="0"/>
      <p:regular r:id="rId32"/>
    </p:embeddedFont>
    <p:embeddedFont>
      <p:font typeface="Geologica Roman SemiBold" panose="020F0502020204030204" pitchFamily="34" charset="0"/>
      <p:regular r:id="rId33"/>
      <p:bold r:id="rId34"/>
      <p:italic r:id="rId35"/>
      <p:boldItalic r:id="rId36"/>
    </p:embeddedFont>
    <p:embeddedFont>
      <p:font typeface="Pretendard Medium" panose="020F0502020204030204" pitchFamily="34" charset="0"/>
      <p:regular r:id="rId37"/>
      <p:bold r:id="rId38"/>
      <p:italic r:id="rId39"/>
      <p:boldItalic r:id="rId40"/>
    </p:embeddedFont>
    <p:embeddedFont>
      <p:font typeface="Pretendard SemiBold" panose="020F0502020204030204" pitchFamily="34" charset="0"/>
      <p:regular r:id="rId41"/>
      <p:bold r:id="rId42"/>
      <p:italic r:id="rId43"/>
      <p:boldItalic r:id="rId44"/>
    </p:embeddedFont>
    <p:embeddedFont>
      <p:font typeface="SB AggroOTF Light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4609" autoAdjust="0"/>
  </p:normalViewPr>
  <p:slideViewPr>
    <p:cSldViewPr>
      <p:cViewPr>
        <p:scale>
          <a:sx n="80" d="100"/>
          <a:sy n="80" d="100"/>
        </p:scale>
        <p:origin x="2104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75853-6ECF-4DEB-9A87-24A58F1BAD2B}" type="datetimeFigureOut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E8598-2208-45F1-8A86-B7F13B01A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3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2163A-2017-B499-7889-769C768A2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7D1BB2-F25D-77FA-E45B-3CC38894F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2A39F-0403-DC96-C463-807D156B6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CBB57-1054-80DA-134F-2FB0873E7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8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5819C-9E1D-56C2-682F-5EE68327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4FDA3E-221D-0E0E-3B70-AAEBF1AE0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A0E838-5D70-BEED-E377-FDC12706B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0A157-2471-882E-EA07-A01F4C520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32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637D7-42BC-776B-47EE-6CE3FD422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76FE2C-BF6B-62A5-DA9B-E3B63B4F8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A05E3F-B48E-789A-56D9-6A3A1287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4A81B-999A-509D-8276-0AD26E068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9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4179B-1D35-95D4-8B3B-36A96DDC9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EAC294-889C-207F-BB9C-4E8FCCFE5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3094FF-95F8-9749-AC5C-49AA3467E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3CC56-C6B4-3401-D6AE-277C61EF9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2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E959-B7FC-9ACC-45E3-BD7C30EE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69E97-EC97-CA32-FB6E-6CD70B638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23AD47-0416-BA72-563C-84E1B1E8D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CFC30-9A3B-6196-741F-488BCA37C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4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5F752-C0F5-9AB9-64C2-28B44A423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812E2C-E27D-8C18-D8E3-14F04F937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7EEED-4F5A-86DF-D73E-9FF318B51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35B8A-91B2-3691-34F6-EB2AD3D7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3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2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B03F-DA31-CA4D-EA0A-7F8373C5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C518B9-1F42-5312-63F5-3985A4A264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B4A0F18-471F-BD37-300A-A6D53421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C2228E-E132-5EB2-120A-6A5130C3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19D87F-281F-1BA4-29AA-35887696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99695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20E09D-1F11-0F3D-3EFA-D68F9BA9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104C8D0-93CD-E417-87C5-13A131CBDA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7362C95-D3EB-1C83-6D56-4A7F6F631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58E06EC-260D-7DF9-1A24-2E718C73D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5F2648-EDAA-42B6-0C48-3AC7DB1B5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40B33B-22CA-92FD-E3FE-A3311AD2D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CD2EE1-106A-3AFD-675A-678FDD133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7048500" cy="596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FCA052B-44CB-7358-58D1-5440DF89AAFE}"/>
              </a:ext>
            </a:extLst>
          </p:cNvPr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1ECDB9E-DEE8-27B8-51E9-745890E264CB}"/>
              </a:ext>
            </a:extLst>
          </p:cNvPr>
          <p:cNvSpPr txBox="1"/>
          <p:nvPr/>
        </p:nvSpPr>
        <p:spPr>
          <a:xfrm>
            <a:off x="1892300" y="1879600"/>
            <a:ext cx="97282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12000" b="1" i="0" u="none" strike="noStrike" dirty="0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FEB34B-2D8C-A517-DAC7-B74DD010FF47}"/>
              </a:ext>
            </a:extLst>
          </p:cNvPr>
          <p:cNvSpPr txBox="1"/>
          <p:nvPr/>
        </p:nvSpPr>
        <p:spPr>
          <a:xfrm>
            <a:off x="1905000" y="5257800"/>
            <a:ext cx="6858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+mj-lt"/>
              </a:rPr>
              <a:t>Bi-weekly progress meeting</a:t>
            </a:r>
            <a:r>
              <a:rPr lang="ko-KR" altLang="en-US" sz="4200" b="0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200" b="0" i="0" u="none" strike="noStrike" dirty="0">
                <a:solidFill>
                  <a:srgbClr val="000000"/>
                </a:solidFill>
                <a:latin typeface="+mj-lt"/>
              </a:rPr>
              <a:t>#</a:t>
            </a:r>
            <a:r>
              <a:rPr lang="en-US" altLang="ko-KR" sz="4200" dirty="0">
                <a:solidFill>
                  <a:srgbClr val="000000"/>
                </a:solidFill>
                <a:latin typeface="+mj-lt"/>
              </a:rPr>
              <a:t>3</a:t>
            </a:r>
            <a:endParaRPr lang="en-US" sz="42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7367CC4-59C2-A157-2E17-31723993AE20}"/>
              </a:ext>
            </a:extLst>
          </p:cNvPr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000000"/>
                </a:solidFill>
                <a:latin typeface="+mj-lt"/>
              </a:rPr>
              <a:t>2024.11.</a:t>
            </a:r>
            <a:r>
              <a:rPr lang="en-US" altLang="ko-KR" sz="2800" b="0" i="0" u="none" strike="noStrike" spc="100" dirty="0">
                <a:solidFill>
                  <a:srgbClr val="000000"/>
                </a:solidFill>
                <a:latin typeface="+mj-lt"/>
              </a:rPr>
              <a:t>22</a:t>
            </a:r>
            <a:endParaRPr lang="en-US" sz="2800" b="0" i="0" u="none" strike="noStrike" spc="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1C947-953F-6F12-C197-6C6CFCB81DDA}"/>
              </a:ext>
            </a:extLst>
          </p:cNvPr>
          <p:cNvSpPr txBox="1"/>
          <p:nvPr/>
        </p:nvSpPr>
        <p:spPr>
          <a:xfrm>
            <a:off x="11748574" y="7720796"/>
            <a:ext cx="5109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+mj-lt"/>
              </a:rPr>
              <a:t>Team D</a:t>
            </a: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이승환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이채연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박문희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정재윤</a:t>
            </a:r>
          </a:p>
        </p:txBody>
      </p:sp>
    </p:spTree>
    <p:extLst>
      <p:ext uri="{BB962C8B-B14F-4D97-AF65-F5344CB8AC3E}">
        <p14:creationId xmlns:p14="http://schemas.microsoft.com/office/powerpoint/2010/main" val="134293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B71DC-B887-2400-0DDE-A788BD9E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AA5C87-5C13-B78B-18DC-47B8672D68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BD185CB-E871-F3D0-A6EA-B4004383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F1D53FD-1F27-FCAE-D722-5A07D811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7904B97-3157-33F1-2D1E-E813C61F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C1E793-C6BC-465A-5727-BF77AFE1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2B50BA0-74EA-4C30-E0F6-A44FF909184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6C465CE-7DAB-1EF6-BF35-531F466E6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CB1B855-3A99-4568-C4D3-9EABDB244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CF2D06-7B71-53DE-FD47-35C3648BE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1BC442C-AA3C-8F19-1E61-103862340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FC3E816-6857-2E06-9953-EEADF60CC804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EFA6ED41-E824-7BF5-A401-C21D74C17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6762D29-240B-A8F6-8FEF-FE4D6BF58CCE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EF2648A4-1132-81B6-DFA7-1A502C2F8A52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B95EE0-32BA-96F4-BCAC-2CDB6CF653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87602"/>
            <a:ext cx="3022600" cy="4352544"/>
          </a:xfrm>
          <a:prstGeom prst="rect">
            <a:avLst/>
          </a:prstGeom>
        </p:spPr>
      </p:pic>
      <p:pic>
        <p:nvPicPr>
          <p:cNvPr id="17" name="그림 1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D0EBBFF-5200-1EB7-B223-BF58F8F787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708"/>
          <a:stretch/>
        </p:blipFill>
        <p:spPr>
          <a:xfrm>
            <a:off x="6864389" y="2278740"/>
            <a:ext cx="6026113" cy="6235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F5B7B-94B1-4E3E-4333-8BA40E54DAB2}"/>
              </a:ext>
            </a:extLst>
          </p:cNvPr>
          <p:cNvSpPr txBox="1"/>
          <p:nvPr/>
        </p:nvSpPr>
        <p:spPr>
          <a:xfrm>
            <a:off x="1785761" y="7222746"/>
            <a:ext cx="3745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Empty Student List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Default state for first logging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2EDC5-2A4A-251B-76CD-E90D40B741BA}"/>
              </a:ext>
            </a:extLst>
          </p:cNvPr>
          <p:cNvSpPr txBox="1"/>
          <p:nvPr/>
        </p:nvSpPr>
        <p:spPr>
          <a:xfrm>
            <a:off x="13080468" y="3279075"/>
            <a:ext cx="393524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Student Register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Name, Schedule, Grade, Subject,</a:t>
            </a:r>
            <a:br>
              <a:rPr kumimoji="1" lang="en-US" altLang="ko-KR" sz="2000" dirty="0"/>
            </a:br>
            <a:r>
              <a:rPr kumimoji="1" lang="en-US" altLang="ko-KR" sz="2000" dirty="0"/>
              <a:t>Tuition Required</a:t>
            </a:r>
          </a:p>
        </p:txBody>
      </p:sp>
      <p:pic>
        <p:nvPicPr>
          <p:cNvPr id="21" name="그림 2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C65561F-294A-9FE0-8F13-329981E40F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3" y="6207590"/>
            <a:ext cx="6099631" cy="2686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463AEA-F808-6381-329C-0A9B85F14D98}"/>
              </a:ext>
            </a:extLst>
          </p:cNvPr>
          <p:cNvSpPr txBox="1"/>
          <p:nvPr/>
        </p:nvSpPr>
        <p:spPr>
          <a:xfrm>
            <a:off x="10738753" y="670441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  <a:effectLst/>
                <a:latin typeface="Helvetica" pitchFamily="2" charset="0"/>
              </a:rPr>
              <a:t> 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B2B434-A216-A0C8-8319-3256F34DB517}"/>
              </a:ext>
            </a:extLst>
          </p:cNvPr>
          <p:cNvSpPr txBox="1"/>
          <p:nvPr/>
        </p:nvSpPr>
        <p:spPr>
          <a:xfrm>
            <a:off x="10738753" y="708145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  <a:effectLst/>
                <a:latin typeface="Helvetica" pitchFamily="2" charset="0"/>
              </a:rPr>
              <a:t> ✓</a:t>
            </a: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2E840AB2-7F12-FF6E-D686-AF237950C944}"/>
              </a:ext>
            </a:extLst>
          </p:cNvPr>
          <p:cNvSpPr/>
          <p:nvPr/>
        </p:nvSpPr>
        <p:spPr>
          <a:xfrm>
            <a:off x="11010900" y="6362700"/>
            <a:ext cx="710636" cy="228600"/>
          </a:xfrm>
          <a:prstGeom prst="frame">
            <a:avLst>
              <a:gd name="adj1" fmla="val 13889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59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8434F-E866-C270-F115-AD7918C07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75F46C-527E-E287-DD14-073CA3B2080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352B158-83E9-43EC-F416-B7837F5A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92119F-871C-5C24-FDA9-3D9A2DFA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967A60A-5561-05A4-792E-85EA0BE0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A10BC6-33E1-19D3-FCA5-06694999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CB5BE37-FC08-B708-B157-1B45FACFC1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0C83B86-0D0D-149F-FFCB-350A10D0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3112764-1872-D042-9E0F-D458BE8E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5CAB712-8ED1-81FB-5B39-F9F778161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EEE5225-73E0-6DC7-5354-697CC8215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A747B7B-4D09-15A1-2ED1-6B0279642148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0800F76-59E9-8CA4-81A3-A07D028B9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78F41CED-B799-FED6-659E-8E64931592F9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D1F3E670-19BC-3DBF-D897-71C7E84C4B00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733BCE7-6CA6-3F60-F1E5-F3FBACAE8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87602"/>
            <a:ext cx="3022600" cy="4352544"/>
          </a:xfrm>
          <a:prstGeom prst="rect">
            <a:avLst/>
          </a:prstGeom>
        </p:spPr>
      </p:pic>
      <p:pic>
        <p:nvPicPr>
          <p:cNvPr id="17" name="그림 1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5D66803-4309-8613-8010-75C3991E16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708"/>
          <a:stretch/>
        </p:blipFill>
        <p:spPr>
          <a:xfrm>
            <a:off x="6864389" y="2278740"/>
            <a:ext cx="6026113" cy="6235052"/>
          </a:xfrm>
          <a:prstGeom prst="rect">
            <a:avLst/>
          </a:prstGeom>
        </p:spPr>
      </p:pic>
      <p:pic>
        <p:nvPicPr>
          <p:cNvPr id="16" name="그림 1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7682E18-975E-92DF-0990-A1C8E20DCA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08" y="2117720"/>
            <a:ext cx="6624794" cy="6818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5FEC2-23B4-5AB9-AEE3-E2E6BD78A28F}"/>
              </a:ext>
            </a:extLst>
          </p:cNvPr>
          <p:cNvSpPr txBox="1"/>
          <p:nvPr/>
        </p:nvSpPr>
        <p:spPr>
          <a:xfrm>
            <a:off x="1785761" y="7222746"/>
            <a:ext cx="37451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Empty Student List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Default state for first logging in</a:t>
            </a:r>
          </a:p>
        </p:txBody>
      </p:sp>
    </p:spTree>
    <p:extLst>
      <p:ext uri="{BB962C8B-B14F-4D97-AF65-F5344CB8AC3E}">
        <p14:creationId xmlns:p14="http://schemas.microsoft.com/office/powerpoint/2010/main" val="112638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7BD1-A2BD-C88C-D0DB-92F026F2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CC4E2F-1256-1C7B-5659-3E72C96BE9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13BB987-264D-237A-3251-615DA4B2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8008C9-194D-9FE4-C421-28885712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7BAD75-991C-25B3-6285-2B22564C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D31A4C-1B1A-3423-B416-A8DA9EAD2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009B43B-6E5B-4CC8-C7E1-D12E408A5E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652E175-64BD-468E-C236-89D7016ED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D5B081D-FC45-3E93-D534-586CBE246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7BD3E7-743C-A448-7056-16BE3C9B5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65E1C16-B22B-862F-C605-0236AF8F3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8BD488B-99D0-AE2A-291F-8EE0578B707C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279CE37E-B909-609E-A2C2-1A82F901A7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2BB18907-C1AE-1836-758F-734BE577C27C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1C076B8B-790A-A8E9-5082-10B4E043F86B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945134-C2D2-94CD-5D4C-A415140ED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58" y="3543300"/>
            <a:ext cx="3254928" cy="2745653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C5AB17-ADA4-2C05-E57A-F5AA1628F1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964590"/>
            <a:ext cx="6858000" cy="3553691"/>
          </a:xfrm>
          <a:prstGeom prst="rect">
            <a:avLst/>
          </a:prstGeom>
        </p:spPr>
      </p:pic>
      <p:pic>
        <p:nvPicPr>
          <p:cNvPr id="25" name="그림 24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573FBEF-F1F1-D310-AA4C-ECEA4171C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0" y="5342893"/>
            <a:ext cx="2438400" cy="11000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1B73A7-1FF1-AB6C-FB76-E57510B500DC}"/>
              </a:ext>
            </a:extLst>
          </p:cNvPr>
          <p:cNvSpPr txBox="1"/>
          <p:nvPr/>
        </p:nvSpPr>
        <p:spPr>
          <a:xfrm>
            <a:off x="2194560" y="6542953"/>
            <a:ext cx="3871124" cy="1937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dirty="0"/>
              <a:t>[ Student List ]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Name, Schedule, Grade, Subject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No limit for student registration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Navigate to Student Report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D3A40-A2E2-96EE-F452-7177EDBCDE1A}"/>
              </a:ext>
            </a:extLst>
          </p:cNvPr>
          <p:cNvSpPr txBox="1"/>
          <p:nvPr/>
        </p:nvSpPr>
        <p:spPr>
          <a:xfrm>
            <a:off x="7369806" y="6605302"/>
            <a:ext cx="4767587" cy="1937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Weekly Schedule Bar ]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Today’s schedule highlighted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Can record daily lesson information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Background color -&gt; Canceled? Makeup?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4C804A-51DF-89B6-9300-B76A91A5430B}"/>
              </a:ext>
            </a:extLst>
          </p:cNvPr>
          <p:cNvSpPr txBox="1"/>
          <p:nvPr/>
        </p:nvSpPr>
        <p:spPr>
          <a:xfrm>
            <a:off x="13183625" y="6716134"/>
            <a:ext cx="3332964" cy="1014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Tuition ]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Total tuition for this month</a:t>
            </a:r>
          </a:p>
        </p:txBody>
      </p:sp>
    </p:spTree>
    <p:extLst>
      <p:ext uri="{BB962C8B-B14F-4D97-AF65-F5344CB8AC3E}">
        <p14:creationId xmlns:p14="http://schemas.microsoft.com/office/powerpoint/2010/main" val="105922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2493E-C42F-6E75-9988-F7C3220F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90C1A3-B8E4-F0BC-E6CE-2EDCD1B736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1E57AFB-56F1-93CD-E4DD-386FB70D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712099-89C1-E9A4-9187-A7DEAF1A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35ED72-F78F-12ED-8023-73F0B408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6E7D75-1749-2DDB-2741-C4D338B2D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8DD0C98-C0D8-2B01-16CF-C4411B1234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69CEA9B-07F4-E61B-07C1-58BF54099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0B9E6-E881-47DB-99B5-067916364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3C4DB9D-8FB3-6CAF-CB84-70A3EB282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D503C57-9607-683C-26A6-BD236CCBD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871ACA6-8971-E66B-0231-D96C544DDC63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BCA03C67-24D3-04C0-B152-6842AD134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1B127CE-7251-BCEE-D9CD-415662FB4243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EB06D06E-FE35-9BA9-3475-AC67B9CD30B2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0" name="그림 2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307BAF0-5F10-0096-94A9-FC05A5CC4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 b="68606"/>
          <a:stretch/>
        </p:blipFill>
        <p:spPr>
          <a:xfrm>
            <a:off x="2971800" y="3775094"/>
            <a:ext cx="3803650" cy="6680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24871B-944B-9298-2CD8-660857863BDA}"/>
              </a:ext>
            </a:extLst>
          </p:cNvPr>
          <p:cNvSpPr txBox="1"/>
          <p:nvPr/>
        </p:nvSpPr>
        <p:spPr>
          <a:xfrm>
            <a:off x="4267200" y="4789557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???</a:t>
            </a:r>
            <a:endParaRPr kumimoji="1" lang="ko-KR" altLang="en-US" sz="4000" dirty="0"/>
          </a:p>
        </p:txBody>
      </p:sp>
      <p:pic>
        <p:nvPicPr>
          <p:cNvPr id="34" name="그림 3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A3F1444-1939-0336-7082-9F3B794F0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7520687" y="3385538"/>
            <a:ext cx="8733026" cy="392232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03703F-22EA-299D-DB55-46A44AB4944F}"/>
              </a:ext>
            </a:extLst>
          </p:cNvPr>
          <p:cNvSpPr txBox="1"/>
          <p:nvPr/>
        </p:nvSpPr>
        <p:spPr>
          <a:xfrm>
            <a:off x="11178287" y="5384740"/>
            <a:ext cx="380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FF0000"/>
                </a:solidFill>
              </a:rPr>
              <a:t>Erroneous when used immediately</a:t>
            </a:r>
            <a:endParaRPr kumimoji="1"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3747B7-5BDE-2324-266F-08E751A17D3D}"/>
              </a:ext>
            </a:extLst>
          </p:cNvPr>
          <p:cNvSpPr txBox="1"/>
          <p:nvPr/>
        </p:nvSpPr>
        <p:spPr>
          <a:xfrm>
            <a:off x="11142192" y="4585825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00B050"/>
                </a:solidFill>
              </a:rPr>
              <a:t>FINE</a:t>
            </a:r>
            <a:endParaRPr kumimoji="1" lang="ko-KR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7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812F2-DFBD-93AA-959F-13CE0C18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B33E0A-C8E5-ECE5-4654-2B6FED2E59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8B64C6C-BFDA-336B-1EB1-4B656B8D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9CD51C-1A96-F690-6B30-4244596E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03323B-A865-1742-ABF5-63654C5D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B8608F-09A0-5018-C1A9-1C371B661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5F8FB0C-83A0-0AED-38D8-C9ED48BA6A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8DE3832-E174-D9A5-A8EA-BA1F057B2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93F962A-BE42-2502-360F-09B97653B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897E5D-797F-D014-97F3-F2295BA88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6FB1DDC-5FF9-3113-3504-3434C36D5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B15FF4A-8D7D-F5DE-7C19-B375D2D08CFB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3B98CB5F-5362-D1E0-FA8B-B66990D01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4A226C7-DE80-F96E-B755-884CAE3E0BF4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7397823-FD82-EB9D-1A1A-DD85BC1BE4D5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6C0E67-BA2E-698C-850A-5D37FD74E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7" y="2696028"/>
            <a:ext cx="7391402" cy="35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0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B5F69-3BA0-5D1B-ABB6-C2A49AE3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27E4631-9B73-7D8F-5540-E6427781BC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5537C55-7C74-B7F0-5D59-DFB57730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40DB75-D643-9C81-1789-E6B9B19E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EC5E69-C69A-8E2C-636E-745BAC4B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4749B0-D7C7-0043-C351-83B2FBE94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BEEDEE7-104B-6184-B31F-CB9B9AD3EE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9EF472F-1FFC-F85C-81F4-3F20F67F1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1E8053C-CF8A-3A7B-F009-13753FB88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394BB4-A805-5262-343F-63474BD91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8D21CFC-6111-1767-7420-5123C319B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754ABA6-003E-22D1-1BC0-8D0707B34293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BD7F6C20-0DC0-1704-1CA7-8C0228CB0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8A837BF-109D-E6BA-EC41-87FA712B46CB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AF93B5AC-128E-ED4F-9363-543B970CCC48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6FDDA7-92FF-A6CA-8DE9-7F4B49C90F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7" y="2696028"/>
            <a:ext cx="7391402" cy="351972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1716D6-208B-B81F-D4B7-90702D35F2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63413"/>
            <a:ext cx="4661208" cy="3253616"/>
          </a:xfrm>
          <a:prstGeom prst="rect">
            <a:avLst/>
          </a:prstGeom>
        </p:spPr>
      </p:pic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44DDE4-32C8-6B0E-93E5-50E8712DD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7" y="6417029"/>
            <a:ext cx="7105150" cy="171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5FFBE-81BE-5D77-8DD6-0EF508AC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38976D-F1DA-17AF-E6E0-486622A9CBF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562241B-68E9-981D-B710-0B1F5CBB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B48C6B-8F5C-0B50-BDF3-D7C5B5F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088FB5-E629-55AD-23A5-DCEB22A3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49FA96-7C0B-C41B-6805-E370E10CA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91BF0E0-96E0-338E-4A69-E73D6E34485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79CD4047-A69C-3B6F-2F73-CC94BACF4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99E0ED-ED3A-1855-0F5E-3E0076F11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CE810-FC56-9F56-0BFB-448B4005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8689CCD-043F-A9DC-287B-660A28528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1C80CE92-4207-5F0A-235D-E1642C11AA7F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8224392F-03B0-0AA0-B4A8-5111C2442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4BC2A3C-86E1-96C8-7AC1-6C491F5722DA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73082E2C-A0C7-A8D1-684C-618127808712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998C67-59F6-68E8-1A2C-D8C58E1BA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7" y="2696028"/>
            <a:ext cx="7391402" cy="351972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77FE69-5C14-C494-6998-88E9AE322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63413"/>
            <a:ext cx="4661208" cy="3253616"/>
          </a:xfrm>
          <a:prstGeom prst="rect">
            <a:avLst/>
          </a:prstGeom>
        </p:spPr>
      </p:pic>
      <p:pic>
        <p:nvPicPr>
          <p:cNvPr id="22" name="그림 2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7801F6C-7425-CF70-FCF6-49BB10237B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56" y="3516716"/>
            <a:ext cx="8229600" cy="4612907"/>
          </a:xfrm>
          <a:prstGeom prst="rect">
            <a:avLst/>
          </a:prstGeom>
        </p:spPr>
      </p:pic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981C41-FEE0-1CA7-FF63-5F85440174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7" y="6417029"/>
            <a:ext cx="7105150" cy="1712642"/>
          </a:xfrm>
          <a:prstGeom prst="rect">
            <a:avLst/>
          </a:prstGeom>
        </p:spPr>
      </p:pic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89B0693-1892-CFA8-BEE3-F34BB39A3A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/>
          <a:stretch/>
        </p:blipFill>
        <p:spPr>
          <a:xfrm>
            <a:off x="12725400" y="2544711"/>
            <a:ext cx="4001620" cy="233140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63555E-0B82-6226-EA21-66E9BCD483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8"/>
          <a:stretch/>
        </p:blipFill>
        <p:spPr>
          <a:xfrm>
            <a:off x="12725400" y="5174142"/>
            <a:ext cx="3747455" cy="2579552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CEF2B63D-4EDC-A9F7-1C10-65915CD66FEA}"/>
              </a:ext>
            </a:extLst>
          </p:cNvPr>
          <p:cNvSpPr/>
          <p:nvPr/>
        </p:nvSpPr>
        <p:spPr>
          <a:xfrm>
            <a:off x="2590800" y="2679173"/>
            <a:ext cx="5029200" cy="40967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4706592-C30C-2697-CB43-82EDC248F287}"/>
              </a:ext>
            </a:extLst>
          </p:cNvPr>
          <p:cNvSpPr/>
          <p:nvPr/>
        </p:nvSpPr>
        <p:spPr>
          <a:xfrm>
            <a:off x="9077289" y="7198489"/>
            <a:ext cx="3165511" cy="541389"/>
          </a:xfrm>
          <a:prstGeom prst="frame">
            <a:avLst>
              <a:gd name="adj1" fmla="val 971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1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76BA4-BC72-1F9B-F55E-975D7C38C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FC4F95-4059-1CB9-2D93-0F54E384A8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4B24ADB-FC39-DB8D-7DF3-3D47BC23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374268-EDAD-5BE2-F78A-A511A0F8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4FFE47-D621-9AE2-C25F-B9A40AE83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CC62A3-FA2C-610B-7084-3082CD14F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6364607-16C9-EC13-5621-51660C45B28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212C356-D9D2-A316-D92C-0CF123521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588906-95B3-980C-FEC9-0E37B52C8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D9DB94E-301A-9C22-DD61-764B55210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6939878-1CAD-D61D-2F8D-9A7B4A94E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F4D221A-09E1-06E3-618A-9A5D3832DECE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AC19B67-6EF9-D02F-AD29-C8102E62A5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8CCA700-F9B7-1D24-2C8A-43F4BF2C9F72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0DD8C125-7514-81B7-29F0-4A13A0D8EEC8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화면 기록 2024-11-22 오전 4.04.39.mov">
            <a:hlinkClick r:id="" action="ppaction://media"/>
            <a:extLst>
              <a:ext uri="{FF2B5EF4-FFF2-40B4-BE49-F238E27FC236}">
                <a16:creationId xmlns:a16="http://schemas.microsoft.com/office/drawing/2014/main" id="{6EF2C81E-52CA-E959-20B1-121BC0EAD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33700" y="2117720"/>
            <a:ext cx="12420600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1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6A2D2-0C6F-374B-A40A-6355ED0F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ED53C2-0FCF-51D6-AF99-AB516138D5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EEA0102-5EF3-E75F-2BCF-4D5A60EF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49DAA49-0734-D7F0-2E4D-09FE7F3A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FCD697-4668-1D75-8C74-E96DC10E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D619A8-0E2F-44E0-CFCA-2D6C5CAAB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827599A-DC6F-4CAD-4FC4-5334915B62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09BE531-C37C-08FE-2875-6AB5C2CC6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E67D01-BBDD-06F0-1C5D-4433B307B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E024DDF-671E-49CA-EEF6-8706EBE33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491B580-862B-ED18-972F-EC960EB80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F836D2C-8B01-6955-6F1A-4684337FB6AF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F986336-0892-5AE0-1DAC-2AC416850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AF51ABB-12A0-B5BC-EE4C-5931536FAD37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22" name="그림 21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F02413E8-E319-A0D3-592D-69405C52CD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5" y="2930695"/>
            <a:ext cx="10792745" cy="5826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37CF8E-ECEC-F5A3-F7F4-A1227E0FADF2}"/>
              </a:ext>
            </a:extLst>
          </p:cNvPr>
          <p:cNvSpPr txBox="1"/>
          <p:nvPr/>
        </p:nvSpPr>
        <p:spPr>
          <a:xfrm>
            <a:off x="1601676" y="4718736"/>
            <a:ext cx="3484159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X use the whole page size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Calendar, Student list layout </a:t>
            </a:r>
            <a:br>
              <a:rPr kumimoji="1" lang="en-US" altLang="ko-KR" sz="2000" dirty="0"/>
            </a:br>
            <a:r>
              <a:rPr kumimoji="1" lang="en-US" altLang="ko-KR" sz="2000" dirty="0"/>
              <a:t>differs Figma</a:t>
            </a:r>
          </a:p>
        </p:txBody>
      </p:sp>
    </p:spTree>
    <p:extLst>
      <p:ext uri="{BB962C8B-B14F-4D97-AF65-F5344CB8AC3E}">
        <p14:creationId xmlns:p14="http://schemas.microsoft.com/office/powerpoint/2010/main" val="282496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2841E-1DF2-17F6-3528-AB56DC7A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F65EF3-AA35-6F5D-3B39-A7F59C5387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B21E1FD-FC70-CF36-AF8C-EECD140F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9B9E00-F267-1BA1-1F67-476BEA91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F974656-B117-6312-BCC6-B7A805F7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0BE6A2A-4ADD-C2E1-E802-752200307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2902C4F-B5D1-46F8-DC62-E692918F70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A730445-D982-1F71-518B-E3798BF0B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D4C9C8-AF4E-19DA-AC4F-7A63E72BA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906C95A-9893-969F-D727-D27833B46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B535CD5-62E9-9B9F-E34A-F26C7BF54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76549FB-B1E3-02F3-051E-F169497238E2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8353987-6FB2-C975-6219-3A5B9C84D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C946F2F-8626-56AE-9053-C3DA76C0E767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22" name="그림 21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F00C047D-A0A7-B8EE-4FAF-F4057BB0B3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5" y="2930695"/>
            <a:ext cx="10792745" cy="5826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A43F41-BC04-A096-765B-56AC40C74989}"/>
              </a:ext>
            </a:extLst>
          </p:cNvPr>
          <p:cNvSpPr txBox="1"/>
          <p:nvPr/>
        </p:nvSpPr>
        <p:spPr>
          <a:xfrm>
            <a:off x="1601676" y="4718736"/>
            <a:ext cx="3484159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X use the whole page size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Calendar, Student list layout </a:t>
            </a:r>
            <a:br>
              <a:rPr kumimoji="1" lang="en-US" altLang="ko-KR" sz="2000" dirty="0"/>
            </a:br>
            <a:r>
              <a:rPr kumimoji="1" lang="en-US" altLang="ko-KR" sz="2000" dirty="0"/>
              <a:t>differs Figma</a:t>
            </a:r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6DA96B-59AD-618D-7558-EF20E15AC7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98" y="2999686"/>
            <a:ext cx="1693252" cy="582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8283-0B3C-7025-D62E-2C0A9135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51E9A8-28CF-7554-107F-1282E83B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BE6D90-98D9-11ED-8B12-E9CC57B8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DE3C2E-E35D-6346-DC22-FABFE30BD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1102537"/>
            <a:ext cx="16192500" cy="829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766517-2A56-2BC0-6DD2-294FFC51E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374900"/>
            <a:ext cx="5994400" cy="596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BEEB9B-0380-5732-B537-02781C06A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5F4ACA1-A06B-6316-507C-4411E6B98D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A42CB8D-837F-3C59-E159-43551E073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2ACFDE-DB34-D2FA-02AC-6D3DB0576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FEF03A-3B24-6D59-BC50-3961D3D59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98D1F21-2DFE-7E7E-2D1A-8575580C7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7787E64-351C-657D-71CC-0619A3F7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2753353"/>
            <a:ext cx="762000" cy="57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31C1079-211E-CDF9-6290-6A402E50C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3685179"/>
            <a:ext cx="762000" cy="571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4A7E244-8669-B7A6-B0E9-C2D807A28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4599543"/>
            <a:ext cx="762000" cy="571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18AB243-7E83-C158-2A72-E58E983C7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6401503"/>
            <a:ext cx="762000" cy="571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4D48F28-7FD3-B728-53F2-FB8247875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7315200"/>
            <a:ext cx="762000" cy="5715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B272AB5-0FEA-A4DB-BFB3-1EDE82A87C27}"/>
              </a:ext>
            </a:extLst>
          </p:cNvPr>
          <p:cNvSpPr txBox="1"/>
          <p:nvPr/>
        </p:nvSpPr>
        <p:spPr>
          <a:xfrm>
            <a:off x="9086850" y="2677153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5FAD6E-05FC-768A-9103-04AE71FFF656}"/>
              </a:ext>
            </a:extLst>
          </p:cNvPr>
          <p:cNvSpPr txBox="1"/>
          <p:nvPr/>
        </p:nvSpPr>
        <p:spPr>
          <a:xfrm>
            <a:off x="9086850" y="3595817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1F2970-CC16-D05D-635F-D2BA3B68896A}"/>
              </a:ext>
            </a:extLst>
          </p:cNvPr>
          <p:cNvSpPr txBox="1"/>
          <p:nvPr/>
        </p:nvSpPr>
        <p:spPr>
          <a:xfrm>
            <a:off x="9086850" y="4514481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3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01B89C-CAFC-E73B-86E7-5B40CFC0377B}"/>
              </a:ext>
            </a:extLst>
          </p:cNvPr>
          <p:cNvSpPr txBox="1"/>
          <p:nvPr/>
        </p:nvSpPr>
        <p:spPr>
          <a:xfrm>
            <a:off x="9086850" y="6351809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5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A33DCD-D9A4-714F-6AB5-FA367FB6B4F5}"/>
              </a:ext>
            </a:extLst>
          </p:cNvPr>
          <p:cNvSpPr txBox="1"/>
          <p:nvPr/>
        </p:nvSpPr>
        <p:spPr>
          <a:xfrm>
            <a:off x="9086850" y="7270473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6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661D0B-6203-915B-32DF-8A320E96A614}"/>
              </a:ext>
            </a:extLst>
          </p:cNvPr>
          <p:cNvSpPr txBox="1"/>
          <p:nvPr/>
        </p:nvSpPr>
        <p:spPr>
          <a:xfrm>
            <a:off x="10042700" y="2606268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Objective &amp; Goals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0CA50DF-6C77-95B6-2228-7A12AFCA8A54}"/>
              </a:ext>
            </a:extLst>
          </p:cNvPr>
          <p:cNvSpPr txBox="1"/>
          <p:nvPr/>
        </p:nvSpPr>
        <p:spPr>
          <a:xfrm>
            <a:off x="10080000" y="4504209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Role Distribution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F8ACD47-0742-CAB8-DF99-745DE3BF6D1F}"/>
              </a:ext>
            </a:extLst>
          </p:cNvPr>
          <p:cNvSpPr txBox="1"/>
          <p:nvPr/>
        </p:nvSpPr>
        <p:spPr>
          <a:xfrm>
            <a:off x="10074784" y="6216606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Challenges &amp; Limitations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1EDB7FE-E240-3C94-1A85-63A2CC7063B2}"/>
              </a:ext>
            </a:extLst>
          </p:cNvPr>
          <p:cNvSpPr txBox="1"/>
          <p:nvPr/>
        </p:nvSpPr>
        <p:spPr>
          <a:xfrm>
            <a:off x="10074784" y="7135270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Scheduled Plans 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C43991C-C0FA-2035-4FAE-239DA56507AE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D194AF-61F1-6583-4D69-9AB216B86087}"/>
              </a:ext>
            </a:extLst>
          </p:cNvPr>
          <p:cNvSpPr txBox="1"/>
          <p:nvPr/>
        </p:nvSpPr>
        <p:spPr>
          <a:xfrm>
            <a:off x="1955800" y="1943100"/>
            <a:ext cx="744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+mj-lt"/>
              </a:rPr>
              <a:t>CONTENTS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3F5634A-6B5E-8000-EAD8-9A84C7B6BFE3}"/>
              </a:ext>
            </a:extLst>
          </p:cNvPr>
          <p:cNvSpPr txBox="1"/>
          <p:nvPr/>
        </p:nvSpPr>
        <p:spPr>
          <a:xfrm>
            <a:off x="10080000" y="3588076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600" dirty="0">
                <a:latin typeface="+mj-lt"/>
              </a:rPr>
              <a:t>Weekly Progress</a:t>
            </a:r>
            <a:endParaRPr lang="en-US" altLang="ko-KR" sz="36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C2DABDB9-95A5-E32A-ED34-08DA75635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5513240"/>
            <a:ext cx="762000" cy="57150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id="{3FC57F48-43EA-BCAD-F8AA-3DF67D1346D4}"/>
              </a:ext>
            </a:extLst>
          </p:cNvPr>
          <p:cNvSpPr txBox="1"/>
          <p:nvPr/>
        </p:nvSpPr>
        <p:spPr>
          <a:xfrm>
            <a:off x="10074784" y="5420342"/>
            <a:ext cx="6480000" cy="720000"/>
          </a:xfrm>
          <a:prstGeom prst="rect">
            <a:avLst/>
          </a:prstGeom>
        </p:spPr>
        <p:txBody>
          <a:bodyPr lIns="14400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+mj-lt"/>
              </a:rPr>
              <a:t>Demo</a:t>
            </a:r>
            <a:r>
              <a:rPr lang="ko-KR" alt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+mj-lt"/>
              </a:rPr>
              <a:t>Videos</a:t>
            </a:r>
            <a:r>
              <a:rPr lang="ko-KR" alt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+mj-lt"/>
              </a:rPr>
              <a:t>&amp;</a:t>
            </a:r>
            <a:r>
              <a:rPr lang="ko-KR" alt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+mj-lt"/>
              </a:rPr>
              <a:t>Features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5A50A03F-C68B-DF64-3B74-A6054AD177F1}"/>
              </a:ext>
            </a:extLst>
          </p:cNvPr>
          <p:cNvSpPr txBox="1"/>
          <p:nvPr/>
        </p:nvSpPr>
        <p:spPr>
          <a:xfrm>
            <a:off x="9086850" y="5433145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4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38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7E594-F280-EB4C-F2D0-0EA3508E9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B98286-E43B-2DA8-FACF-346126E33F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00B59C9-B936-34AF-4DFB-E3B5DE9D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5D5202-8C38-6E21-2E32-7FC4576C6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71337B-241B-7831-D62B-5F3E403B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E2428F-30BA-D31D-ED9E-49B74AD7E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AED6C01-395D-B56D-2208-D582420BA8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3E9E3F99-9E9C-5DF2-3DBC-9925ECB12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19B63F6-A479-AB35-B6BC-A46AD81B0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A757B53-5913-052D-7104-76FF5E001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7A9DF3-193F-12F3-4680-E45B28542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D253650-BAC6-28C8-02B4-158B9F4FCD3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B707E4AF-832E-DF45-84CE-AE612AC3E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F61EBF8-DF27-D72D-552D-E9E5DC045429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16" name="그림 15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BBDBD07-D45C-29D5-A304-48203A681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35" y="2756586"/>
            <a:ext cx="10718800" cy="6029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3234F-8DA5-5AAB-7AB3-1F1907655FF1}"/>
              </a:ext>
            </a:extLst>
          </p:cNvPr>
          <p:cNvSpPr txBox="1"/>
          <p:nvPr/>
        </p:nvSpPr>
        <p:spPr>
          <a:xfrm>
            <a:off x="1601676" y="4718736"/>
            <a:ext cx="3484159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X use the whole page size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Calendar, Student list layout </a:t>
            </a:r>
            <a:br>
              <a:rPr kumimoji="1" lang="en-US" altLang="ko-KR" sz="2000" dirty="0"/>
            </a:br>
            <a:r>
              <a:rPr kumimoji="1" lang="en-US" altLang="ko-KR" sz="2000" dirty="0"/>
              <a:t>differs Figma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872B-6A56-ADC6-D211-ACEE49F005CB}"/>
              </a:ext>
            </a:extLst>
          </p:cNvPr>
          <p:cNvSpPr txBox="1"/>
          <p:nvPr/>
        </p:nvSpPr>
        <p:spPr>
          <a:xfrm>
            <a:off x="3520126" y="5706342"/>
            <a:ext cx="155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effectLst/>
                <a:latin typeface="Helvetica" pitchFamily="2" charset="0"/>
              </a:rPr>
              <a:t>Solved </a:t>
            </a:r>
            <a:r>
              <a:rPr lang="ko-KR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 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741891-E996-CDDB-9251-799B618BC0E4}"/>
              </a:ext>
            </a:extLst>
          </p:cNvPr>
          <p:cNvSpPr txBox="1"/>
          <p:nvPr/>
        </p:nvSpPr>
        <p:spPr>
          <a:xfrm>
            <a:off x="4763956" y="4796360"/>
            <a:ext cx="155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50"/>
                </a:solidFill>
                <a:effectLst/>
                <a:latin typeface="Helvetica" pitchFamily="2" charset="0"/>
              </a:rPr>
              <a:t>Solved </a:t>
            </a:r>
            <a:r>
              <a:rPr lang="ko-KR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 ✓</a:t>
            </a:r>
          </a:p>
        </p:txBody>
      </p:sp>
    </p:spTree>
    <p:extLst>
      <p:ext uri="{BB962C8B-B14F-4D97-AF65-F5344CB8AC3E}">
        <p14:creationId xmlns:p14="http://schemas.microsoft.com/office/powerpoint/2010/main" val="408873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9604C-8897-BC47-1444-BE189DD3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888487-1BE7-EF5B-AB40-258F64635C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4DD29367-8A6D-8F3D-32D2-45E9A8DE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1D0BD3-1B1E-917B-DAD7-29B4B790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C2B577-BEBD-611C-FA7B-D3C4399D5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FE25C7-3E2E-DC2C-AA06-14C96BF23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1FE611E-36F1-88B9-A6D6-841B9ECFEA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A086BF7-E528-E8ED-3AD6-421A0251C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7630DC-C400-F128-9859-8873E84B4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6E9649B-03C9-C2D3-7505-C8C9747B7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F03D945-9B9F-D516-1911-BD2F3EC25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8BD8AE5-03B4-7CE3-1E0A-48BDD3111FC3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221A0B6-EA7A-9A7F-BD45-C18F179B0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76E2383-9D82-095A-0A1C-090F13A88FFC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17" name="그림 16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2320FF3B-174D-B548-1CF1-3C9FCAA48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92" y="3467100"/>
            <a:ext cx="6441878" cy="4377418"/>
          </a:xfrm>
          <a:prstGeom prst="rect">
            <a:avLst/>
          </a:prstGeom>
        </p:spPr>
      </p:pic>
      <p:pic>
        <p:nvPicPr>
          <p:cNvPr id="18" name="그림 1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ACDE3C8-456C-F6CE-91F0-B9EAA22A41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708"/>
          <a:stretch/>
        </p:blipFill>
        <p:spPr>
          <a:xfrm>
            <a:off x="10210800" y="2743200"/>
            <a:ext cx="5749986" cy="59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4D38D-E902-F57C-0B69-102502FB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2358C6-C485-C900-A40F-8B248E0D02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776CC37-FDFA-EAC9-3C0E-38AF0B0D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6B18BF-D6A9-7B3F-D45B-2D2DEB22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8B08E2-9162-4F24-205D-924E6E25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BC092D-32A7-649B-77EE-695219096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4E973A-DB13-22E6-D31E-F5A6302670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E398B00-AD9D-5F00-CFAF-3C38590E0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90ED006-8BF7-C0B4-C62A-B0BF1FED1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F49217F-8C97-F686-EB98-ACABCFE60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4670E3E-D030-C758-5770-20F675981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14700"/>
            <a:ext cx="13442663" cy="449579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CF20C45-4A68-B585-DAE9-6FC2989FE6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E00AE48-ACCC-462B-D19C-22AF34C89E78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4CAE73D-5903-F3C5-5951-7E5C267624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8FA3891-D169-F906-9FB6-F4AC923BBCEF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19" name="그림 1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7259962-A6E0-BDE3-FFC9-41D930873C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708"/>
          <a:stretch/>
        </p:blipFill>
        <p:spPr>
          <a:xfrm>
            <a:off x="10210800" y="2743200"/>
            <a:ext cx="5749986" cy="59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7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370E7-FB12-E805-0347-34B29382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45A747-AE38-E52E-B66F-ED007FAB79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68C351C-24CE-7DC3-273C-B512046E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CF5EB4-2F5D-84D0-5F08-F78A66CA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7F5812-40FD-CC38-0BFD-66D00339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ACE035-F61B-148F-C394-E0D7DE94D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4E0E6E0-D81E-E104-FF53-BE140F0256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CA31885-1B0C-FCCE-2F2F-1AD470253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7B28ED3-D36B-8D5B-FB81-8054E71D9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EF97F8E-242E-229D-2E44-A637211B8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EC328D2-7C28-D1CB-3B6A-8BE94E312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51613FF-CB63-98A7-93A3-9F3B18EF9AA5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0662635-32F8-C49B-587C-56679DD5E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B567E17-69B6-B5DE-6F29-53FF6BE8B53A}"/>
              </a:ext>
            </a:extLst>
          </p:cNvPr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05.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Challenges &amp; Limitations</a:t>
            </a:r>
          </a:p>
        </p:txBody>
      </p:sp>
      <p:pic>
        <p:nvPicPr>
          <p:cNvPr id="1026" name="Picture 2" descr="SQLite에서의 Logging &amp; Recovery">
            <a:extLst>
              <a:ext uri="{FF2B5EF4-FFF2-40B4-BE49-F238E27FC236}">
                <a16:creationId xmlns:a16="http://schemas.microsoft.com/office/drawing/2014/main" id="{53F32710-4BE6-8458-61FC-86AA045F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16" y="4219194"/>
            <a:ext cx="3657600" cy="1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 descr="MySQL - 나무위키">
            <a:extLst>
              <a:ext uri="{FF2B5EF4-FFF2-40B4-BE49-F238E27FC236}">
                <a16:creationId xmlns:a16="http://schemas.microsoft.com/office/drawing/2014/main" id="{72BDFA25-6C7E-2B4D-2C2A-C096B7076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MySQL - 나무위키">
            <a:extLst>
              <a:ext uri="{FF2B5EF4-FFF2-40B4-BE49-F238E27FC236}">
                <a16:creationId xmlns:a16="http://schemas.microsoft.com/office/drawing/2014/main" id="{FE619AD5-F701-EACC-CABA-067483D8A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MySQL 강좌 : 제 1강 - 소개 및 설치 - YUN DAE HEE">
            <a:extLst>
              <a:ext uri="{FF2B5EF4-FFF2-40B4-BE49-F238E27FC236}">
                <a16:creationId xmlns:a16="http://schemas.microsoft.com/office/drawing/2014/main" id="{8FDF18C0-AE3E-E429-1462-BFD2FE7F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43" y="5812562"/>
            <a:ext cx="4349676" cy="28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rt 1. Postgresql, 내가 널 왜 써야 하니?">
            <a:extLst>
              <a:ext uri="{FF2B5EF4-FFF2-40B4-BE49-F238E27FC236}">
                <a16:creationId xmlns:a16="http://schemas.microsoft.com/office/drawing/2014/main" id="{6185984F-D273-04AD-1524-44E4BED2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535" y="2868703"/>
            <a:ext cx="2893509" cy="2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D4AA95-7A92-69A5-1659-8CB9E27525E2}"/>
              </a:ext>
            </a:extLst>
          </p:cNvPr>
          <p:cNvSpPr txBox="1"/>
          <p:nvPr/>
        </p:nvSpPr>
        <p:spPr>
          <a:xfrm>
            <a:off x="2286000" y="6232906"/>
            <a:ext cx="635152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500" dirty="0"/>
              <a:t>Not appropriate to test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500" dirty="0"/>
              <a:t> Limitations in concurrent access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500" dirty="0"/>
              <a:t>Security issues (no authentication features)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7269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1879600"/>
            <a:ext cx="48387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83399" y="1778000"/>
            <a:ext cx="4838135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>
                <a:solidFill>
                  <a:srgbClr val="000000"/>
                </a:solidFill>
                <a:latin typeface="Abadi" panose="020B0604020104020204" pitchFamily="34" charset="0"/>
              </a:rPr>
              <a:t>06. 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Scheduled Plans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51073"/>
              </p:ext>
            </p:extLst>
          </p:nvPr>
        </p:nvGraphicFramePr>
        <p:xfrm>
          <a:off x="5058344" y="3155616"/>
          <a:ext cx="8209412" cy="5321300"/>
        </p:xfrm>
        <a:graphic>
          <a:graphicData uri="http://schemas.openxmlformats.org/drawingml/2006/table">
            <a:tbl>
              <a:tblPr/>
              <a:tblGrid>
                <a:gridCol w="2245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13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14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Frontend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2000" b="0" dirty="0">
                          <a:latin typeface="Abadi" panose="020B0604020104020204" pitchFamily="34" charset="0"/>
                        </a:rPr>
                        <a:t>Finish up </a:t>
                      </a:r>
                    </a:p>
                    <a:p>
                      <a:pPr algn="ctr"/>
                      <a:r>
                        <a:rPr lang="en-US" altLang="ko-KR" sz="2000" b="0" dirty="0">
                          <a:latin typeface="Abadi" panose="020B0604020104020204" pitchFamily="34" charset="0"/>
                        </a:rPr>
                        <a:t>Student / Parent pages</a:t>
                      </a:r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Backend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2000" b="0" dirty="0">
                          <a:latin typeface="Abadi" panose="020B0604020104020204" pitchFamily="34" charset="0"/>
                        </a:rPr>
                        <a:t>Link APIs with FE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626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Beta Version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Beta Testing</a:t>
                      </a:r>
                      <a:endParaRPr lang="en-US" sz="11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Debugging</a:t>
                      </a:r>
                      <a:endParaRPr lang="en-US" sz="11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2100" y="41402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+mj-lt"/>
              </a:rPr>
              <a:t>THANK YOU.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2700" y="8585200"/>
            <a:ext cx="131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21717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608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24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3492500"/>
            <a:ext cx="1018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5130800"/>
            <a:ext cx="10185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048000"/>
            <a:ext cx="22352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0" y="3657600"/>
            <a:ext cx="12954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032500" y="22352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Why?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96300" y="22098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use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multiple tools for single purpose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of tutoring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6300" y="27686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no integrated management tool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for students or parents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37300" y="39116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What?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7300" y="5575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How?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6600" y="2197100"/>
            <a:ext cx="3175000" cy="252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SB AggroOTF Light"/>
              </a:rPr>
              <a:t>01.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Objective 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&amp; Goals</a:t>
            </a:r>
          </a:p>
          <a:p>
            <a:pPr lvl="0" algn="l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SB AggroOTF Light"/>
              </a:rPr>
              <a:t>   (RECAP)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96300" y="3898900"/>
            <a:ext cx="8039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>
                <a:solidFill>
                  <a:srgbClr val="000000"/>
                </a:solidFill>
                <a:latin typeface="Pretendard Medium"/>
              </a:rPr>
              <a:t>all-in-one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web application designed for each roles</a:t>
            </a:r>
          </a:p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(tutors, students, parents)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34400" y="55245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Tutor - Integrated calendar, multiple students' report,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managing diverse curricula for each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34400" y="6438900"/>
            <a:ext cx="8039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Student - Integrated calendar, personal achievements,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assignments/supplements, reward system,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progress report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34400" y="78232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Parent - Quick-look calendar, tuition payment dates,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student's report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97018-71C6-C377-446B-D0485FB9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A3FCA5-E576-2D47-CFC4-4544D59893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9D55E96-913A-89B8-C842-3526F85C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6ADECE-A4BC-FA34-1633-CD9A03C3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887DA1-0021-98E0-27EC-1D8613B2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9591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6FE2AF-CBBC-B573-A99A-B934909B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7A1F1FB-9318-F07A-16B6-198575E954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EF7AAF6-BA79-9A85-F633-4A58B485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7A9A28-0B1B-3282-74F8-6432C528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B24103-4481-13E8-21F1-75BA9148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DDC152F-6160-1FDE-113C-0CCB8AD8F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4774BE9-3C0F-9CBA-6622-733D7F3282C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3DF9FB3C-76B6-50B4-3105-8DEDD85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1970944"/>
            <a:ext cx="4800599" cy="596900"/>
          </a:xfrm>
          <a:prstGeom prst="rect">
            <a:avLst/>
          </a:prstGeom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56550001-A7DF-66E3-C986-0AF57BCC448C}"/>
              </a:ext>
            </a:extLst>
          </p:cNvPr>
          <p:cNvSpPr txBox="1"/>
          <p:nvPr/>
        </p:nvSpPr>
        <p:spPr>
          <a:xfrm>
            <a:off x="6928284" y="1989135"/>
            <a:ext cx="445683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</a:t>
            </a:r>
            <a:r>
              <a:rPr lang="en-US" sz="4000" dirty="0">
                <a:solidFill>
                  <a:srgbClr val="000000"/>
                </a:solidFill>
                <a:latin typeface="Abadi" panose="020B0604020104020204" pitchFamily="34" charset="0"/>
              </a:rPr>
              <a:t>2</a:t>
            </a: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. </a:t>
            </a:r>
            <a:r>
              <a:rPr lang="en-US" altLang="ko-KR" sz="4000" dirty="0">
                <a:solidFill>
                  <a:srgbClr val="000000"/>
                </a:solidFill>
                <a:latin typeface="Abadi" panose="020B0604020104020204" pitchFamily="34" charset="0"/>
              </a:rPr>
              <a:t>Weekly Progress</a:t>
            </a:r>
            <a:endParaRPr lang="en-US" altLang="ko-KR" sz="4000" i="0" u="none" strike="noStrike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C957EFEC-D7A3-26CE-6CB5-464BE3C32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12562"/>
              </p:ext>
            </p:extLst>
          </p:nvPr>
        </p:nvGraphicFramePr>
        <p:xfrm>
          <a:off x="2209800" y="2768600"/>
          <a:ext cx="13893800" cy="6007100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Backend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DB Schema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Login API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Frontend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Figma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Implementation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Integration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FE/BE Integration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Beta Version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Beta Testing</a:t>
                      </a:r>
                      <a:endParaRPr lang="en-US" alt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2000" b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Debugging</a:t>
                      </a:r>
                      <a:endParaRPr lang="en-US" sz="2000" b="0" dirty="0"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3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55880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55880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4635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94700" y="5448300"/>
            <a:ext cx="6502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500" y="5334000"/>
            <a:ext cx="8991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048000"/>
            <a:ext cx="16256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3644900"/>
            <a:ext cx="36830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081000" y="5651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이채연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99500" y="56388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이승환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85800" y="4686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정재윤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6600" y="2197100"/>
            <a:ext cx="34544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03.</a:t>
            </a:r>
          </a:p>
          <a:p>
            <a:pPr lvl="0" algn="l"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Role</a:t>
            </a:r>
          </a:p>
          <a:p>
            <a:pPr lvl="0" algn="l"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Distribution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635500"/>
            <a:ext cx="1854200" cy="508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394700" y="46990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박문희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617200" y="19812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Front-end ]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80700" y="82677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Back-end ]</a:t>
            </a: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67A33346-4A12-5E9D-0E08-CC93FAE0AF5A}"/>
              </a:ext>
            </a:extLst>
          </p:cNvPr>
          <p:cNvSpPr txBox="1"/>
          <p:nvPr/>
        </p:nvSpPr>
        <p:spPr>
          <a:xfrm>
            <a:off x="11887200" y="6040586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FE matching up with Figma (help)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Custom Login FE &amp;API &amp; DB Link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Tutor FE &amp; API &amp; DB Link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969172-4F09-5981-44A4-136F1737A3A0}"/>
              </a:ext>
            </a:extLst>
          </p:cNvPr>
          <p:cNvSpPr txBox="1"/>
          <p:nvPr/>
        </p:nvSpPr>
        <p:spPr>
          <a:xfrm>
            <a:off x="6968958" y="6032500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Daily records / Assignment APIs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Update settings</a:t>
            </a:r>
            <a:br>
              <a:rPr lang="en-US" sz="2400" b="0" i="0" u="none" strike="noStrike" dirty="0">
                <a:latin typeface="Abadi" panose="020B0604020104020204" pitchFamily="34" charset="0"/>
              </a:rPr>
            </a:br>
            <a:r>
              <a:rPr lang="en-US" sz="2400" b="0" i="0" u="none" strike="noStrike" dirty="0">
                <a:latin typeface="Abadi" panose="020B0604020104020204" pitchFamily="34" charset="0"/>
              </a:rPr>
              <a:t>API &amp; DB Link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88756ABE-C0ED-58CF-71D9-7B415B37A221}"/>
              </a:ext>
            </a:extLst>
          </p:cNvPr>
          <p:cNvSpPr txBox="1"/>
          <p:nvPr/>
        </p:nvSpPr>
        <p:spPr>
          <a:xfrm>
            <a:off x="7137734" y="2287739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Tutor Manager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Mini Calendar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Parent Home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AB655AA8-7C69-835D-764D-9BBBEF244449}"/>
              </a:ext>
            </a:extLst>
          </p:cNvPr>
          <p:cNvSpPr txBox="1"/>
          <p:nvPr/>
        </p:nvSpPr>
        <p:spPr>
          <a:xfrm>
            <a:off x="11958888" y="2301039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Tutor Calendar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Student Home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latin typeface="Abadi" panose="020B0604020104020204" pitchFamily="34" charset="0"/>
              </a:rPr>
              <a:t>Student Calendar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7663-915C-603C-5CD7-00275A794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03E36-B155-11A1-3559-743B1CDC08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832C773-065F-2EEC-351E-97368651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3EEA97-E1B1-0F03-8901-AA7CBC85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DE919F-A338-CE4A-05E3-911A5F64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95885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A76580-AF02-DCD0-A401-26F9542F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12EA26A-73D5-4F48-4474-506AB54C73C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779FFDCA-5806-FC6F-5567-CF7910F11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C19AA7-ADD4-CC1C-FE03-4D7A746AC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871B351-12D5-61DA-8FB6-EA7F77AD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89132CF-9752-FCA1-A118-E0166E3F0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6136F24-DD54-29D4-0E42-748CEEA66FA6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ALL-IN LESSON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0FAA4F6-7A47-AEC7-8647-3E2AB81C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5588000"/>
            <a:ext cx="1854200" cy="50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A17EF93-0FB9-D5E5-BE17-F01FC0591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5588000"/>
            <a:ext cx="1854200" cy="508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63C160D-344D-FEC0-0B97-EF1CFC0D7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4635500"/>
            <a:ext cx="1854200" cy="508000"/>
          </a:xfrm>
          <a:prstGeom prst="rect">
            <a:avLst/>
          </a:prstGeom>
        </p:spPr>
      </p:pic>
      <p:pic>
        <p:nvPicPr>
          <p:cNvPr id="39" name="Picture 19">
            <a:extLst>
              <a:ext uri="{FF2B5EF4-FFF2-40B4-BE49-F238E27FC236}">
                <a16:creationId xmlns:a16="http://schemas.microsoft.com/office/drawing/2014/main" id="{D9DEADC2-526D-FAC3-8377-989B229E1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0" y="4299549"/>
            <a:ext cx="2674353" cy="50819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DE09E9B-1648-6967-51A6-406A20039C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394700" y="5448300"/>
            <a:ext cx="6502400" cy="25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D50E44A-7F8B-99FD-A2FC-AD6363A37A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5334000"/>
            <a:ext cx="89916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050F58F-75BD-4EB7-E0CF-346F9BDAE2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3400" y="3048000"/>
            <a:ext cx="16256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8D0A76D-A0AB-0287-7994-C65826FD29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6100" y="3644900"/>
            <a:ext cx="3683000" cy="5969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5F001F8B-6CF6-0894-14A3-D47BDA952CE7}"/>
              </a:ext>
            </a:extLst>
          </p:cNvPr>
          <p:cNvSpPr txBox="1"/>
          <p:nvPr/>
        </p:nvSpPr>
        <p:spPr>
          <a:xfrm>
            <a:off x="13081000" y="5651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이채연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4AA629F-D9E8-5AB5-5E31-B70136105F4E}"/>
              </a:ext>
            </a:extLst>
          </p:cNvPr>
          <p:cNvSpPr txBox="1"/>
          <p:nvPr/>
        </p:nvSpPr>
        <p:spPr>
          <a:xfrm>
            <a:off x="8699500" y="56388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이승환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BE42FA4-4DBD-A32C-D47C-771E268DB2FB}"/>
              </a:ext>
            </a:extLst>
          </p:cNvPr>
          <p:cNvSpPr txBox="1"/>
          <p:nvPr/>
        </p:nvSpPr>
        <p:spPr>
          <a:xfrm>
            <a:off x="13385800" y="4686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정재윤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FC29424-39B9-A957-4BD4-CFB5160B59E9}"/>
              </a:ext>
            </a:extLst>
          </p:cNvPr>
          <p:cNvSpPr txBox="1"/>
          <p:nvPr/>
        </p:nvSpPr>
        <p:spPr>
          <a:xfrm>
            <a:off x="2006600" y="2197100"/>
            <a:ext cx="34544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03.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Role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Distribution</a:t>
            </a:r>
          </a:p>
          <a:p>
            <a:pPr lvl="0" algn="l">
              <a:lnSpc>
                <a:spcPct val="103749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Abadi" panose="020B0604020104020204" pitchFamily="34" charset="0"/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Abadi" panose="020B0604020104020204" pitchFamily="34" charset="0"/>
              </a:rPr>
              <a:t>TODO &gt;</a:t>
            </a:r>
            <a:endParaRPr lang="en-US" sz="4000" b="1" i="0" u="none" strike="noStrike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844193CA-6502-8F2B-DF3F-8B53B6A0C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635500"/>
            <a:ext cx="1854200" cy="5080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31758B61-7827-83E9-6A2B-4A19721C0B31}"/>
              </a:ext>
            </a:extLst>
          </p:cNvPr>
          <p:cNvSpPr txBox="1"/>
          <p:nvPr/>
        </p:nvSpPr>
        <p:spPr>
          <a:xfrm>
            <a:off x="8394700" y="46990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박문희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B695522-12E7-8ABB-570D-17684E01981D}"/>
              </a:ext>
            </a:extLst>
          </p:cNvPr>
          <p:cNvSpPr txBox="1"/>
          <p:nvPr/>
        </p:nvSpPr>
        <p:spPr>
          <a:xfrm>
            <a:off x="10617200" y="19812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Front-end ]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1CBBB115-0572-9A5D-C98F-A450C443D224}"/>
              </a:ext>
            </a:extLst>
          </p:cNvPr>
          <p:cNvSpPr txBox="1"/>
          <p:nvPr/>
        </p:nvSpPr>
        <p:spPr>
          <a:xfrm>
            <a:off x="10680700" y="82677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Back-end ]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B69979A-F93E-C68F-4C44-6A8B89C68046}"/>
              </a:ext>
            </a:extLst>
          </p:cNvPr>
          <p:cNvSpPr txBox="1"/>
          <p:nvPr/>
        </p:nvSpPr>
        <p:spPr>
          <a:xfrm>
            <a:off x="11836567" y="6108700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Student FE &amp; API &amp; DB Link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Parent API &amp; DB Link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solidFill>
                  <a:srgbClr val="4F81BE"/>
                </a:solidFill>
                <a:latin typeface="Abadi" panose="020B0604020104020204" pitchFamily="34" charset="0"/>
              </a:rPr>
              <a:t>Deploy Beta Testing </a:t>
            </a:r>
            <a:r>
              <a:rPr lang="en-US" altLang="ko-KR" sz="2000" dirty="0">
                <a:solidFill>
                  <a:srgbClr val="4F81BE"/>
                </a:solidFill>
                <a:latin typeface="Abadi" panose="020B0604020104020204" pitchFamily="34" charset="0"/>
              </a:rPr>
              <a:t>(</a:t>
            </a:r>
            <a:r>
              <a:rPr lang="en-US" altLang="ko-KR" sz="2000" dirty="0">
                <a:solidFill>
                  <a:schemeClr val="accent1"/>
                </a:solidFill>
                <a:latin typeface="Abadi" panose="020B0604020104020204" pitchFamily="34" charset="0"/>
              </a:rPr>
              <a:t>tutor)</a:t>
            </a:r>
            <a:endParaRPr lang="en-US" sz="2000" b="0" i="0" u="none" strike="noStrike" dirty="0">
              <a:solidFill>
                <a:srgbClr val="4F81BE"/>
              </a:solidFill>
              <a:latin typeface="Abadi" panose="020B0604020104020204" pitchFamily="34" charset="0"/>
            </a:endParaRP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DAEB3666-3B64-EB00-8DC9-A47FE625ABB5}"/>
              </a:ext>
            </a:extLst>
          </p:cNvPr>
          <p:cNvSpPr txBox="1"/>
          <p:nvPr/>
        </p:nvSpPr>
        <p:spPr>
          <a:xfrm>
            <a:off x="7080417" y="6034437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Finish up APIs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BE Supplementary Tasks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solidFill>
                  <a:srgbClr val="4F81BE"/>
                </a:solidFill>
                <a:latin typeface="Abadi" panose="020B0604020104020204" pitchFamily="34" charset="0"/>
              </a:rPr>
              <a:t>Integrate LaTeX</a:t>
            </a:r>
            <a:endParaRPr lang="en-US" sz="2000" b="0" i="0" u="none" strike="noStrike" dirty="0">
              <a:solidFill>
                <a:srgbClr val="4F81BE"/>
              </a:solidFill>
              <a:latin typeface="Abadi" panose="020B0604020104020204" pitchFamily="34" charset="0"/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57B84602-1CD9-CEAE-1FF7-B45D55E819E0}"/>
              </a:ext>
            </a:extLst>
          </p:cNvPr>
          <p:cNvSpPr txBox="1"/>
          <p:nvPr/>
        </p:nvSpPr>
        <p:spPr>
          <a:xfrm>
            <a:off x="7167916" y="2251375"/>
            <a:ext cx="4508166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Finish up student manager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Edit parents’ calendar</a:t>
            </a:r>
          </a:p>
          <a:p>
            <a:pPr lvl="0" algn="ctr">
              <a:lnSpc>
                <a:spcPct val="200000"/>
              </a:lnSpc>
            </a:pP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Page organization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5552ABC6-3296-9B86-0062-D139DF243071}"/>
              </a:ext>
            </a:extLst>
          </p:cNvPr>
          <p:cNvSpPr txBox="1"/>
          <p:nvPr/>
        </p:nvSpPr>
        <p:spPr>
          <a:xfrm>
            <a:off x="11694361" y="2334491"/>
            <a:ext cx="4945082" cy="2228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solidFill>
                  <a:srgbClr val="4F81BE"/>
                </a:solidFill>
                <a:latin typeface="Abadi" panose="020B0604020104020204" pitchFamily="34" charset="0"/>
              </a:rPr>
              <a:t>Imp</a:t>
            </a: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rove Tutor/Student Home style</a:t>
            </a:r>
          </a:p>
          <a:p>
            <a:pPr lvl="0" algn="ctr">
              <a:lnSpc>
                <a:spcPct val="200000"/>
              </a:lnSpc>
            </a:pPr>
            <a:r>
              <a:rPr lang="en-US" sz="2400" b="0" i="0" u="none" strike="noStrike" dirty="0">
                <a:solidFill>
                  <a:srgbClr val="4F81BE"/>
                </a:solidFill>
                <a:latin typeface="Abadi" panose="020B0604020104020204" pitchFamily="34" charset="0"/>
              </a:rPr>
              <a:t>Parents </a:t>
            </a:r>
            <a:r>
              <a:rPr lang="en-US" sz="2400" dirty="0">
                <a:solidFill>
                  <a:srgbClr val="4F81BE"/>
                </a:solidFill>
                <a:latin typeface="Abadi" panose="020B0604020104020204" pitchFamily="34" charset="0"/>
              </a:rPr>
              <a:t>Calendar</a:t>
            </a:r>
            <a:endParaRPr lang="en-US" sz="2000" b="0" i="0" u="none" strike="noStrike" dirty="0">
              <a:solidFill>
                <a:srgbClr val="4F81BE"/>
              </a:solidFill>
              <a:latin typeface="Abadi" panose="020B0604020104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D7D080-8854-5881-8F19-94E68F323FB6}"/>
              </a:ext>
            </a:extLst>
          </p:cNvPr>
          <p:cNvSpPr/>
          <p:nvPr/>
        </p:nvSpPr>
        <p:spPr>
          <a:xfrm>
            <a:off x="10744200" y="4949788"/>
            <a:ext cx="1828800" cy="830312"/>
          </a:xfrm>
          <a:prstGeom prst="ellipse">
            <a:avLst/>
          </a:prstGeom>
          <a:solidFill>
            <a:srgbClr val="4F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dirty="0"/>
              <a:t>LaTeX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3700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C3AA6EF-2EDE-F787-58BC-316D7A167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9460ACA-8360-BC79-F243-080D97DABFDE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화면 기록 2024-11-21 오후 9.46.14.mov">
            <a:hlinkClick r:id="" action="ppaction://media"/>
            <a:extLst>
              <a:ext uri="{FF2B5EF4-FFF2-40B4-BE49-F238E27FC236}">
                <a16:creationId xmlns:a16="http://schemas.microsoft.com/office/drawing/2014/main" id="{1AACFD9A-F532-334A-7318-98E141B302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71800" y="2143120"/>
            <a:ext cx="12152498" cy="68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C3AA6EF-2EDE-F787-58BC-316D7A167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9460ACA-8360-BC79-F243-080D97DABFDE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37E9720-294A-8F69-F3CD-219B1DBD4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00" y="2654717"/>
            <a:ext cx="4021718" cy="4436329"/>
          </a:xfrm>
          <a:prstGeom prst="rect">
            <a:avLst/>
          </a:prstGeom>
        </p:spPr>
      </p:pic>
      <p:pic>
        <p:nvPicPr>
          <p:cNvPr id="18" name="그림 17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C68834BD-9C8C-348A-836E-BAA031D5F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1" y="2567299"/>
            <a:ext cx="3810000" cy="5165102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FB6B75B-483C-4F2C-E53C-9AAC429B4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28" y="3577538"/>
            <a:ext cx="5078572" cy="25906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41BC21-3172-5E7B-04E5-C9E3CFB395A4}"/>
              </a:ext>
            </a:extLst>
          </p:cNvPr>
          <p:cNvSpPr txBox="1"/>
          <p:nvPr/>
        </p:nvSpPr>
        <p:spPr>
          <a:xfrm>
            <a:off x="2115550" y="7719701"/>
            <a:ext cx="39741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Sign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Up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Check Existence (no duplicate ID)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ID / PW / name required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1716E0-CB48-38C9-448B-488FE04BEE90}"/>
              </a:ext>
            </a:extLst>
          </p:cNvPr>
          <p:cNvSpPr txBox="1"/>
          <p:nvPr/>
        </p:nvSpPr>
        <p:spPr>
          <a:xfrm>
            <a:off x="7175943" y="7480954"/>
            <a:ext cx="44276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Authentication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Hash passwords &amp; insert data</a:t>
            </a:r>
          </a:p>
          <a:p>
            <a:pPr marL="342900" indent="-342900">
              <a:buFontTx/>
              <a:buChar char="-"/>
            </a:pPr>
            <a:r>
              <a:rPr lang="en" altLang="ko-KR" sz="2000" dirty="0" err="1"/>
              <a:t>django.contrib.auth.hashers</a:t>
            </a:r>
            <a:r>
              <a:rPr kumimoji="1" lang="en-US" altLang="ko-KR" sz="2000" dirty="0"/>
              <a:t> module</a:t>
            </a:r>
          </a:p>
          <a:p>
            <a:pPr lvl="1"/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make_password</a:t>
            </a:r>
            <a:r>
              <a:rPr kumimoji="1" lang="en-US" altLang="ko-KR" sz="2000" dirty="0"/>
              <a:t> / </a:t>
            </a:r>
            <a:r>
              <a:rPr kumimoji="1" lang="en-US" altLang="ko-KR" sz="2000" dirty="0" err="1"/>
              <a:t>check_password</a:t>
            </a:r>
            <a:r>
              <a:rPr kumimoji="1" lang="en-US" altLang="ko-KR" sz="20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3D51E-F002-26B7-1F62-02A4A9A8B918}"/>
              </a:ext>
            </a:extLst>
          </p:cNvPr>
          <p:cNvSpPr txBox="1"/>
          <p:nvPr/>
        </p:nvSpPr>
        <p:spPr>
          <a:xfrm>
            <a:off x="12804157" y="7719701"/>
            <a:ext cx="358162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dirty="0"/>
              <a:t>[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Login ]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Match ID / PW with database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* Choose roles</a:t>
            </a:r>
          </a:p>
        </p:txBody>
      </p:sp>
    </p:spTree>
    <p:extLst>
      <p:ext uri="{BB962C8B-B14F-4D97-AF65-F5344CB8AC3E}">
        <p14:creationId xmlns:p14="http://schemas.microsoft.com/office/powerpoint/2010/main" val="2763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0BA77A-074A-CC1F-A137-EA3DA286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3AA385-8B25-5C5D-816C-39E3000838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BC6A971-E743-E5E8-C4D4-E79A4F1A6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35F802-4E64-0DCA-EBCC-D0A7DE272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C9A4E5-EFEB-342A-61A4-F21B0431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97A5AC-C2CA-3A25-5884-4ED9BACA8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DC6FF81-3D99-51B2-7639-C2DE913F7D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63D6A17-7111-C422-54B8-5774B0533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726F56-6808-0656-87E9-4B621DB35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53DB231-4B10-D73E-2FAE-0AF920784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F2EE10A-B303-4E88-D59F-BCFC9A1FF9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062DA7D-D88C-63AB-C5EA-A5A83A1100C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F3D98F7E-D3E0-1FC8-800B-BE2384C1E0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800" y="1451829"/>
            <a:ext cx="6756400" cy="5969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18843529-38C6-2FAC-BD0C-FCBD7E217358}"/>
              </a:ext>
            </a:extLst>
          </p:cNvPr>
          <p:cNvSpPr txBox="1"/>
          <p:nvPr/>
        </p:nvSpPr>
        <p:spPr>
          <a:xfrm>
            <a:off x="5880100" y="1451829"/>
            <a:ext cx="6527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04. </a:t>
            </a:r>
            <a:r>
              <a:rPr lang="en-US" altLang="ko-KR" sz="400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Demo Videos &amp; Features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3339D93-2D8E-0353-B27F-7542367E0F8F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화면 기록 2024-11-22 오전 4.01.03.mov">
            <a:hlinkClick r:id="" action="ppaction://media"/>
            <a:extLst>
              <a:ext uri="{FF2B5EF4-FFF2-40B4-BE49-F238E27FC236}">
                <a16:creationId xmlns:a16="http://schemas.microsoft.com/office/drawing/2014/main" id="{8C7A0420-DB59-4961-CB01-123A2747D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24174" y="2117720"/>
            <a:ext cx="12410017" cy="69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688</Words>
  <Application>Microsoft Macintosh PowerPoint</Application>
  <PresentationFormat>사용자 지정</PresentationFormat>
  <Paragraphs>199</Paragraphs>
  <Slides>25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Calibri</vt:lpstr>
      <vt:lpstr>Pretendard SemiBold</vt:lpstr>
      <vt:lpstr>맑은 고딕</vt:lpstr>
      <vt:lpstr>나눔고딕</vt:lpstr>
      <vt:lpstr>Pretendard Medium</vt:lpstr>
      <vt:lpstr>Arial</vt:lpstr>
      <vt:lpstr>Abadi</vt:lpstr>
      <vt:lpstr>SB AggroOTF Light</vt:lpstr>
      <vt:lpstr>Helvetica</vt:lpstr>
      <vt:lpstr>Geologica Roman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82109</dc:creator>
  <cp:lastModifiedBy>이채연</cp:lastModifiedBy>
  <cp:revision>33</cp:revision>
  <dcterms:created xsi:type="dcterms:W3CDTF">2006-08-16T00:00:00Z</dcterms:created>
  <dcterms:modified xsi:type="dcterms:W3CDTF">2024-11-21T20:19:28Z</dcterms:modified>
</cp:coreProperties>
</file>